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7" r:id="rId3"/>
    <p:sldId id="673" r:id="rId4"/>
    <p:sldId id="779" r:id="rId5"/>
    <p:sldId id="782" r:id="rId6"/>
    <p:sldId id="674" r:id="rId7"/>
    <p:sldId id="771" r:id="rId8"/>
    <p:sldId id="702" r:id="rId9"/>
    <p:sldId id="759" r:id="rId10"/>
    <p:sldId id="767" r:id="rId11"/>
    <p:sldId id="676" r:id="rId12"/>
    <p:sldId id="760" r:id="rId13"/>
    <p:sldId id="783" r:id="rId14"/>
    <p:sldId id="761" r:id="rId15"/>
    <p:sldId id="768" r:id="rId16"/>
    <p:sldId id="762" r:id="rId17"/>
    <p:sldId id="763" r:id="rId18"/>
    <p:sldId id="770" r:id="rId19"/>
    <p:sldId id="749" r:id="rId20"/>
    <p:sldId id="772" r:id="rId21"/>
    <p:sldId id="773" r:id="rId22"/>
    <p:sldId id="766" r:id="rId23"/>
    <p:sldId id="778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4"/>
    <p:restoredTop sz="50000" autoAdjust="0"/>
  </p:normalViewPr>
  <p:slideViewPr>
    <p:cSldViewPr snapToGrid="0">
      <p:cViewPr varScale="1">
        <p:scale>
          <a:sx n="125" d="100"/>
          <a:sy n="125" d="100"/>
        </p:scale>
        <p:origin x="12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Incandescent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-1" y="6356350"/>
            <a:ext cx="8937171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/commons/thumb/b/b4/Gluehlampe_01_KMJ.png/340px-Gluehlampe_01_KMJ.png,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/commons/1/17/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Tungsten_filament.JPG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/commons/b/be/Spectral_power_distribution_of_a_25_W_incandescent_light_bulb.png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82234" y="4596208"/>
            <a:ext cx="8654936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 used to heat a filament -&gt; thermal radiation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Inefficient: most energy lost as heat (5% goes to visible light)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D34F-E9F8-BB45-B2B1-B4E6CA61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65" y="1303164"/>
            <a:ext cx="4145869" cy="31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706729-E0FD-564D-A969-CE60E4A8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41" y="1953651"/>
            <a:ext cx="2758891" cy="19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CBFA5F-BD78-884A-8BF2-89C99626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848" y="1748532"/>
            <a:ext cx="1374804" cy="22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Fluorescent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79916" y="6356350"/>
            <a:ext cx="8343900" cy="5157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/commons/thumb/5/5b/Leuchtstofflampen-chtaube050409.jpg/1920px-Leuchtstofflampen-chtaube050409.jpg,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Germicidal_UV_discharge_tube_glow.jpg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Jablonski_Diagram_of_Fluorescence_Only-en.svg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/1024px-Jablonski_Diagram_of_Fluorescence_Only-en.svg.png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000148"/>
            <a:ext cx="8892634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ionized (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plasma) mix of Hg and inert gas sealed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Electrical discharge sent through bulb, electrons collide with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-&gt; UV photons -&gt; collision with surface coating -&gt; vis photons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387D95-3044-534C-97C6-B22F7DF5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06" y="1059176"/>
            <a:ext cx="2487294" cy="33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A67BC-F02F-CC4F-8205-3B7B53B2D34E}"/>
              </a:ext>
            </a:extLst>
          </p:cNvPr>
          <p:cNvSpPr txBox="1"/>
          <p:nvPr/>
        </p:nvSpPr>
        <p:spPr>
          <a:xfrm>
            <a:off x="5161280" y="4411933"/>
            <a:ext cx="2103120" cy="3730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 diagram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D618F7D-97F3-9B46-9B39-6FC09D3C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6" y="1059177"/>
            <a:ext cx="3410379" cy="2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A60F32A-52B2-1E48-B9A7-777CD466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1619" y="3225888"/>
            <a:ext cx="1072494" cy="21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7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What makes a good light source?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51366" y="1007268"/>
            <a:ext cx="8201754" cy="53490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Brightness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 availability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Spectral bands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Dispersion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Collimation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Modulation/control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Lifetime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 concerns (e.g. cooling, noise)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Safety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29369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HBO “Burner”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448425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Specialized version of fluorescent lights using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 bands of intensity for common fluorescent labels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not last super long; break easily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301D6F-5D08-BA49-B330-19BB32E4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744" y="1472089"/>
            <a:ext cx="4673156" cy="31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2F21DF5-A570-3342-A8C0-896A2FEA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98282"/>
            <a:ext cx="2983742" cy="1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6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Metal halide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356350"/>
            <a:ext cx="8343900" cy="41116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to HBO in mechanism of action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coverage of “dip” in blue/green part of spectrum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Longer lasting than HBO (have largely replaced)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1E667508-9CF6-1A46-A84D-AE7EE100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60" y="1190961"/>
            <a:ext cx="5208080" cy="356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1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58283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/images/ledsfigure2.jpg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51766" y="4161556"/>
            <a:ext cx="8343900" cy="23205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Semi-conductor driven excitation/relaxation of e</a:t>
            </a:r>
            <a:r>
              <a:rPr lang="en-US" sz="2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over defined ‘band gaps’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to precisely tune 𝝀, generate high power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 wavelength and white light options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Extremely durable.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new standard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9940851-C5C4-784F-A6F7-45D3694F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3" y="1665528"/>
            <a:ext cx="4208541" cy="19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3899E81-5233-3043-A1CD-FBB7EEA8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36" y="1281787"/>
            <a:ext cx="3844064" cy="27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9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071837"/>
            <a:ext cx="8343900" cy="2330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 = “Light Amplification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accurately: LOSER / “Light Oscillation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name suggests, works via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0B4FF8-3D78-C446-928F-BBFEC4ED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7" y="131794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A1A6F90-1861-5048-8DE9-ED5DBEB5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47926"/>
            <a:ext cx="4401820" cy="31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24A669-9C73-7A4F-8669-0F494E2055FB}"/>
              </a:ext>
            </a:extLst>
          </p:cNvPr>
          <p:cNvSpPr/>
          <p:nvPr/>
        </p:nvSpPr>
        <p:spPr>
          <a:xfrm>
            <a:off x="0" y="3935312"/>
            <a:ext cx="8848491" cy="984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FD5DC-0871-3548-910E-47B6C4266EBA}"/>
              </a:ext>
            </a:extLst>
          </p:cNvPr>
          <p:cNvSpPr/>
          <p:nvPr/>
        </p:nvSpPr>
        <p:spPr>
          <a:xfrm>
            <a:off x="81280" y="4853690"/>
            <a:ext cx="8848491" cy="150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Stimulated Emission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File:Stimulated_Emission.svg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/commons/thumb/9/92/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Lasercons.svg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/466px-Lasercons.svg.png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91769" y="4022927"/>
            <a:ext cx="8683651" cy="251598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excitation events driven by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spontaneous emission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between incident photons and excited gain medium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events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-&gt; monochromatic,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coherent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light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powers, “clean” point sources can be generated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A77D38-51FD-9F4A-B110-76FF7735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9" y="1610833"/>
            <a:ext cx="4338320" cy="22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16EA91D-2541-C24F-A1AB-9B5829A8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80" y="1612425"/>
            <a:ext cx="3906041" cy="18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36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/commons/e/e3/F%C3%A9nyvisszaver%C5%91d%C3%A9s.jpg,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/Variable_Centering_Plate_A1-150.jpg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6F3A-05E7-EF47-95A3-F96512B5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8" y="1366520"/>
            <a:ext cx="516192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161D0F0-6B69-8343-89F2-D45A23F6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60" y="2804160"/>
            <a:ext cx="2936240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46978" y="5728494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5363274" cy="2051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/commons/8/85/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Refraction_photo.png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5606898" y="564816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Lenses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BEAAE13-EFBE-914A-8593-D0A2888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8" y="1348461"/>
            <a:ext cx="4514135" cy="300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3913142-F0A4-E14F-8B7E-9B07506D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26" y="3962796"/>
            <a:ext cx="3941416" cy="15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5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the first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many questions to ask about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information can be evaluated or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thresholded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information can be binarized around threshold values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performance of a given threshold choice can be evaluated with ROC curves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Absorption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6786880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/Variable_ND_Filter_A5-780.jpg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31738" y="561768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</a:t>
            </a:r>
          </a:p>
        </p:txBody>
      </p:sp>
      <p:pic>
        <p:nvPicPr>
          <p:cNvPr id="17410" name="Picture 2" descr="Beer Lambert Law | Transmittance &amp; Absorbance | Edinburgh Instruments">
            <a:extLst>
              <a:ext uri="{FF2B5EF4-FFF2-40B4-BE49-F238E27FC236}">
                <a16:creationId xmlns:a16="http://schemas.microsoft.com/office/drawing/2014/main" id="{A348B107-AF11-FB4D-8AC0-62AFF993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21"/>
            <a:ext cx="5988795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ound Continuously Variable Metallic Neutral Density Filters">
            <a:extLst>
              <a:ext uri="{FF2B5EF4-FFF2-40B4-BE49-F238E27FC236}">
                <a16:creationId xmlns:a16="http://schemas.microsoft.com/office/drawing/2014/main" id="{C1613AB4-F8CF-9E4F-A56D-FF0B8605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3023316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0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3C08C9-725F-C14A-85F8-E74115257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t="9392" r="32961" b="32808"/>
          <a:stretch/>
        </p:blipFill>
        <p:spPr bwMode="auto">
          <a:xfrm>
            <a:off x="5460501" y="1329331"/>
            <a:ext cx="3421773" cy="39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84F5-D15D-3E43-928B-C15A1EA5F9DA}"/>
              </a:ext>
            </a:extLst>
          </p:cNvPr>
          <p:cNvSpPr/>
          <p:nvPr/>
        </p:nvSpPr>
        <p:spPr>
          <a:xfrm>
            <a:off x="6674269" y="3455893"/>
            <a:ext cx="914304" cy="9143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5209238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 camera chip (white) and Gaussian laser beam profile are shown -&gt;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set-up ideal for quantitative imaging? Why or why not?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the assumptions below, calculate the power density of the cyan box in kW/cm^2. How does this compare to the intensity of the sun?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central white + purple area is roughly uniform in intensity at 100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mW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cyan box is 1024 x 1024 100 nm pixels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Devise an engineering solution to make the illumination intensity uniform over the white box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D9030-BA27-7979-CB63-0E50DEB0FE76}"/>
              </a:ext>
            </a:extLst>
          </p:cNvPr>
          <p:cNvGrpSpPr/>
          <p:nvPr/>
        </p:nvGrpSpPr>
        <p:grpSpPr>
          <a:xfrm>
            <a:off x="6553200" y="1070913"/>
            <a:ext cx="1875187" cy="2172278"/>
            <a:chOff x="5460501" y="1329331"/>
            <a:chExt cx="3421773" cy="3963894"/>
          </a:xfrm>
        </p:grpSpPr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153C08C9-725F-C14A-85F8-E74115257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7" t="9392" r="32961" b="32808"/>
            <a:stretch/>
          </p:blipFill>
          <p:spPr bwMode="auto">
            <a:xfrm>
              <a:off x="5460501" y="1329331"/>
              <a:ext cx="3421773" cy="396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1CA03-7315-FC4B-AAE7-7ACB5C0F0B1E}"/>
                </a:ext>
              </a:extLst>
            </p:cNvPr>
            <p:cNvSpPr/>
            <p:nvPr/>
          </p:nvSpPr>
          <p:spPr>
            <a:xfrm>
              <a:off x="6092488" y="2823882"/>
              <a:ext cx="2104760" cy="21047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E684F5-D15D-3E43-928B-C15A1EA5F9DA}"/>
                </a:ext>
              </a:extLst>
            </p:cNvPr>
            <p:cNvSpPr/>
            <p:nvPr/>
          </p:nvSpPr>
          <p:spPr>
            <a:xfrm>
              <a:off x="6674269" y="3455893"/>
              <a:ext cx="914304" cy="914304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96CB13-EDD9-D6FB-FE97-D34C4F76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1" y="1070913"/>
            <a:ext cx="4124063" cy="2666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BA195-67CF-6EDA-B09C-A47FBDFC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5" y="3656579"/>
            <a:ext cx="3522870" cy="1060456"/>
          </a:xfrm>
          <a:prstGeom prst="rect">
            <a:avLst/>
          </a:prstGeom>
        </p:spPr>
      </p:pic>
      <p:pic>
        <p:nvPicPr>
          <p:cNvPr id="2050" name="Picture 2" descr="Extraterrestrial Radiation | Solar Radiation">
            <a:extLst>
              <a:ext uri="{FF2B5EF4-FFF2-40B4-BE49-F238E27FC236}">
                <a16:creationId xmlns:a16="http://schemas.microsoft.com/office/drawing/2014/main" id="{F23CCC4C-F81F-61DA-499D-280A1E65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64" y="3389746"/>
            <a:ext cx="4472086" cy="20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0291F-9ED5-C178-F625-F9DC84C36F9C}"/>
              </a:ext>
            </a:extLst>
          </p:cNvPr>
          <p:cNvSpPr txBox="1"/>
          <p:nvPr/>
        </p:nvSpPr>
        <p:spPr>
          <a:xfrm>
            <a:off x="5168348" y="5530992"/>
            <a:ext cx="3518452" cy="51218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 kW/m^2 at surface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84B7F9-B925-F94B-7DA8-AF900DBF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4" y="5036275"/>
            <a:ext cx="3706018" cy="1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6083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competition…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ECD63-A4FC-292A-BFFB-C597900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451"/>
            <a:ext cx="41148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F1F51-AA60-0926-2F29-5E75B7B64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599451"/>
            <a:ext cx="4114800" cy="4114800"/>
          </a:xfrm>
          <a:prstGeom prst="rect">
            <a:avLst/>
          </a:prstGeom>
        </p:spPr>
      </p:pic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150775"/>
            <a:ext cx="1338577" cy="16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C9A5C-5630-7C5C-4567-3E626B9FF68E}"/>
              </a:ext>
            </a:extLst>
          </p:cNvPr>
          <p:cNvSpPr txBox="1"/>
          <p:nvPr/>
        </p:nvSpPr>
        <p:spPr>
          <a:xfrm>
            <a:off x="1287603" y="1260281"/>
            <a:ext cx="1681598" cy="52981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C812-07C1-27FF-7063-F37261377B30}"/>
              </a:ext>
            </a:extLst>
          </p:cNvPr>
          <p:cNvSpPr txBox="1"/>
          <p:nvPr/>
        </p:nvSpPr>
        <p:spPr>
          <a:xfrm>
            <a:off x="5712401" y="1260281"/>
            <a:ext cx="1681598" cy="52981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08980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This year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9A0C0-F1C8-EDC7-9336-863C6C61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7" y="869950"/>
            <a:ext cx="5486400" cy="5486400"/>
          </a:xfrm>
          <a:prstGeom prst="rect">
            <a:avLst/>
          </a:prstGeom>
        </p:spPr>
      </p:pic>
      <p:pic>
        <p:nvPicPr>
          <p:cNvPr id="9" name="Picture 2" descr="AI video deepfakes: What marketers need to know">
            <a:extLst>
              <a:ext uri="{FF2B5EF4-FFF2-40B4-BE49-F238E27FC236}">
                <a16:creationId xmlns:a16="http://schemas.microsoft.com/office/drawing/2014/main" id="{AD53CE4F-3915-8A3B-9EA0-FEF9AD4D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07" y="1290320"/>
            <a:ext cx="3485062" cy="19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AE885E-A24A-ADB0-0FF5-1B613EC58E59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</p:spTree>
    <p:extLst>
      <p:ext uri="{BB962C8B-B14F-4D97-AF65-F5344CB8AC3E}">
        <p14:creationId xmlns:p14="http://schemas.microsoft.com/office/powerpoint/2010/main" val="315326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Discussion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400050" y="1708308"/>
            <a:ext cx="8343900" cy="271129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most surprising thing you’ve learned in the class so far?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pic>
        <p:nvPicPr>
          <p:cNvPr id="12" name="Picture 2" descr="🤔 Thinking Face Emoji | Thinking Emoji">
            <a:extLst>
              <a:ext uri="{FF2B5EF4-FFF2-40B4-BE49-F238E27FC236}">
                <a16:creationId xmlns:a16="http://schemas.microsoft.com/office/drawing/2014/main" id="{4F398155-6918-F045-A07E-406ED13B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09" y="3403719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talk about (visible) 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www.thoughtco.com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thmb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/jEWJTLUBQRRgWgmKng6JPuX5E0M=/2180x1400/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filters:fill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(auto,1)/90191671-56a1322a3df78cf772684fbf.jpg</a:t>
            </a:r>
          </a:p>
        </p:txBody>
      </p:sp>
      <p:pic>
        <p:nvPicPr>
          <p:cNvPr id="1026" name="Picture 2" descr="How Flame Test Colors Are Produced">
            <a:extLst>
              <a:ext uri="{FF2B5EF4-FFF2-40B4-BE49-F238E27FC236}">
                <a16:creationId xmlns:a16="http://schemas.microsoft.com/office/drawing/2014/main" id="{A472B4C7-A2E0-F64F-9344-83747E75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329180"/>
            <a:ext cx="5424755" cy="34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light?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does it come from?</a:t>
            </a:r>
          </a:p>
        </p:txBody>
      </p:sp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Sunlight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</a:t>
            </a:r>
          </a:p>
        </p:txBody>
      </p:sp>
      <p:pic>
        <p:nvPicPr>
          <p:cNvPr id="2050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F23E094E-D54E-BC44-B487-F83E6397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55" y="1263722"/>
            <a:ext cx="5014690" cy="33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source of visible sunlight?</a:t>
            </a:r>
          </a:p>
        </p:txBody>
      </p: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/commons/thumb/d/d8/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Black_body_realization.svg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/1920px-Black_body_realization.svg.png,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/commons/thumb/1/19/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/606px-Black_body.svg.png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203264" y="4346640"/>
            <a:ext cx="8343900" cy="18959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Radiation emitted by all matter above 0 K due to thermal motion of elementary particles (e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“Black body”: isolated system in thermal equilibrium 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(Planck’s constant originated by quantizing changes in black body radiation as a function of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EEBB8-99A5-6841-B697-7CACAC5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6" y="1280078"/>
            <a:ext cx="3987928" cy="31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9" y="3183313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FC7E005-6CB5-D849-BE9D-6C53A317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55" y="1363976"/>
            <a:ext cx="1884999" cy="16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1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 and the sun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/commons/thumb/7/76/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Sun_diagram.svg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/500px-Sun_diagram.svg.png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svg.png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3819" y="4458255"/>
            <a:ext cx="8343900" cy="162758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the sun matches closest to black body radiation with T = ~5800K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sun is emitted from the photosphere 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diagram above), which has a T of ~5800k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7" y="3307470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A2DC3481-C29D-6448-8EE0-1B0E7644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26" y="1459823"/>
            <a:ext cx="3823567" cy="25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FB4F84D-B564-B54D-AC79-52AAE462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7" y="1272578"/>
            <a:ext cx="1928413" cy="19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2DA6C-212A-3B4F-BBD3-F65269E48C06}"/>
              </a:ext>
            </a:extLst>
          </p:cNvPr>
          <p:cNvCxnSpPr/>
          <p:nvPr/>
        </p:nvCxnSpPr>
        <p:spPr>
          <a:xfrm flipV="1">
            <a:off x="2032000" y="3251200"/>
            <a:ext cx="0" cy="10293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384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46493</TotalTime>
  <Words>1432</Words>
  <Application>Microsoft Macintosh PowerPoint</Application>
  <PresentationFormat>On-screen Show (4:3)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Garamond</vt:lpstr>
      <vt:lpstr>Helvetica Neue</vt:lpstr>
      <vt:lpstr>Default Design</vt:lpstr>
      <vt:lpstr>Office Theme</vt:lpstr>
      <vt:lpstr>Light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829</cp:revision>
  <cp:lastPrinted>2022-04-07T23:03:33Z</cp:lastPrinted>
  <dcterms:created xsi:type="dcterms:W3CDTF">2008-01-08T19:18:25Z</dcterms:created>
  <dcterms:modified xsi:type="dcterms:W3CDTF">2024-05-06T17:06:31Z</dcterms:modified>
</cp:coreProperties>
</file>